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6"/>
  </p:notesMasterIdLst>
  <p:handoutMasterIdLst>
    <p:handoutMasterId r:id="rId7"/>
  </p:handoutMasterIdLst>
  <p:sldIdLst>
    <p:sldId id="335" r:id="rId4"/>
    <p:sldId id="338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9">
          <p15:clr>
            <a:srgbClr val="A4A3A4"/>
          </p15:clr>
        </p15:guide>
        <p15:guide id="2" pos="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8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807" autoAdjust="0"/>
  </p:normalViewPr>
  <p:slideViewPr>
    <p:cSldViewPr snapToGrid="0" showGuides="1">
      <p:cViewPr varScale="1">
        <p:scale>
          <a:sx n="61" d="100"/>
          <a:sy n="61" d="100"/>
        </p:scale>
        <p:origin x="1656" y="60"/>
      </p:cViewPr>
      <p:guideLst>
        <p:guide orient="horz" pos="4128"/>
        <p:guide orient="horz" pos="134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316" y="-72"/>
      </p:cViewPr>
      <p:guideLst>
        <p:guide orient="horz" pos="49"/>
        <p:guide pos="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3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0F24-850D-4588-9297-EF37D8B8C3B4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3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652F-B503-43FC-9C57-FF5DAF6293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Jep_Boeing_Horiz_2color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4" y="78699"/>
            <a:ext cx="1431235" cy="1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C37483-09FE-4CC6-9B91-A842A17DE704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D6443-15F4-435F-9DD9-9182DDD4D1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Jep_Boeing_Horiz_2colorCM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" y="78699"/>
            <a:ext cx="1431235" cy="1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56E98-8B69-4407-93FF-B496BF6C89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Flieger für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88720"/>
          </a:xfrm>
          <a:noFill/>
        </p:spPr>
        <p:txBody>
          <a:bodyPr anchor="t"/>
          <a:lstStyle>
            <a:lvl1pPr algn="ctr">
              <a:defRPr sz="2800" b="1" cap="all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514600"/>
            <a:ext cx="7772400" cy="1371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presenters name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370832" y="228600"/>
            <a:ext cx="4315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b="0" baseline="0" dirty="0" smtClean="0">
                <a:solidFill>
                  <a:schemeClr val="bg1"/>
                </a:solidFill>
                <a:latin typeface="Verdana" pitchFamily="34" charset="0"/>
              </a:rPr>
              <a:t>Customer</a:t>
            </a:r>
            <a:endParaRPr lang="de-DE" sz="1300" b="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/>
            <a:r>
              <a:rPr lang="de-DE" sz="1300" b="0" baseline="0" dirty="0" smtClean="0">
                <a:solidFill>
                  <a:schemeClr val="bg1"/>
                </a:solidFill>
                <a:latin typeface="Verdana" pitchFamily="34" charset="0"/>
              </a:rPr>
              <a:t>Date 2011</a:t>
            </a:r>
            <a:endParaRPr lang="de-DE" sz="1300" b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6" descr="Jep_Boeing_Horiz_Rev_LRG_Blu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6172200"/>
            <a:ext cx="2345717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ustomer Symposiu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Flieger für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274320" y="599182"/>
            <a:ext cx="8549640" cy="5847338"/>
            <a:chOff x="274320" y="599182"/>
            <a:chExt cx="8549640" cy="5847338"/>
          </a:xfrm>
        </p:grpSpPr>
        <p:pic>
          <p:nvPicPr>
            <p:cNvPr id="9" name="Picture 8" descr="Jep_Boeing_Horiz_Rev_LRG_Blu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400800" y="6172200"/>
              <a:ext cx="2345717" cy="2743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 userDrawn="1"/>
          </p:nvSpPr>
          <p:spPr>
            <a:xfrm>
              <a:off x="274320" y="599182"/>
              <a:ext cx="854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  <a:t>Business</a:t>
              </a:r>
              <a:r>
                <a:rPr lang="de-DE" sz="3000" b="1" baseline="0" dirty="0" smtClean="0">
                  <a:solidFill>
                    <a:schemeClr val="bg1"/>
                  </a:solidFill>
                  <a:latin typeface="Verdana" pitchFamily="34" charset="0"/>
                </a:rPr>
                <a:t> Aviation</a:t>
              </a:r>
              <a: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b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  <a:t>Customer Symposium</a:t>
              </a:r>
              <a:b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</a:br>
              <a:endParaRPr lang="de-DE" sz="3000" b="1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de-DE" sz="3000" b="1" dirty="0" smtClean="0">
                  <a:solidFill>
                    <a:schemeClr val="bg1"/>
                  </a:solidFill>
                  <a:latin typeface="Verdana" pitchFamily="34" charset="0"/>
                </a:rPr>
                <a:t>December 6, 2010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20" y="1392238"/>
            <a:ext cx="8242463" cy="4850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06586"/>
            <a:ext cx="8242582" cy="6400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-1285874" y="671514"/>
            <a:ext cx="1285875" cy="5661881"/>
            <a:chOff x="-1285875" y="671512"/>
            <a:chExt cx="1285875" cy="5661881"/>
          </a:xfrm>
        </p:grpSpPr>
        <p:grpSp>
          <p:nvGrpSpPr>
            <p:cNvPr id="55" name="Group 54"/>
            <p:cNvGrpSpPr/>
            <p:nvPr userDrawn="1"/>
          </p:nvGrpSpPr>
          <p:grpSpPr>
            <a:xfrm>
              <a:off x="-781051" y="671512"/>
              <a:ext cx="733426" cy="180975"/>
              <a:chOff x="-781051" y="671512"/>
              <a:chExt cx="733426" cy="180975"/>
            </a:xfrm>
          </p:grpSpPr>
          <p:cxnSp>
            <p:nvCxnSpPr>
              <p:cNvPr id="67" name="Straight Arrow Connector 66"/>
              <p:cNvCxnSpPr/>
              <p:nvPr userDrawn="1"/>
            </p:nvCxnSpPr>
            <p:spPr>
              <a:xfrm>
                <a:off x="-361950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 userDrawn="1"/>
            </p:nvSpPr>
            <p:spPr bwMode="auto">
              <a:xfrm>
                <a:off x="-781051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781051" y="992187"/>
              <a:ext cx="733426" cy="180975"/>
              <a:chOff x="-781051" y="992187"/>
              <a:chExt cx="733426" cy="180975"/>
            </a:xfrm>
          </p:grpSpPr>
          <p:cxnSp>
            <p:nvCxnSpPr>
              <p:cNvPr id="65" name="Straight Arrow Connector 64"/>
              <p:cNvCxnSpPr/>
              <p:nvPr userDrawn="1"/>
            </p:nvCxnSpPr>
            <p:spPr>
              <a:xfrm>
                <a:off x="-361950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 userDrawn="1"/>
            </p:nvSpPr>
            <p:spPr bwMode="auto">
              <a:xfrm>
                <a:off x="-781051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1038225" y="1312862"/>
              <a:ext cx="990600" cy="180975"/>
              <a:chOff x="-1038225" y="1312862"/>
              <a:chExt cx="990600" cy="180975"/>
            </a:xfrm>
          </p:grpSpPr>
          <p:cxnSp>
            <p:nvCxnSpPr>
              <p:cNvPr id="63" name="Straight Arrow Connector 62"/>
              <p:cNvCxnSpPr/>
              <p:nvPr userDrawn="1"/>
            </p:nvCxnSpPr>
            <p:spPr>
              <a:xfrm>
                <a:off x="-361950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 userDrawn="1"/>
            </p:nvSpPr>
            <p:spPr bwMode="auto">
              <a:xfrm>
                <a:off x="-1038225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</p:grpSp>
        <p:cxnSp>
          <p:nvCxnSpPr>
            <p:cNvPr id="58" name="Straight Arrow Connector 57"/>
            <p:cNvCxnSpPr/>
            <p:nvPr userDrawn="1"/>
          </p:nvCxnSpPr>
          <p:spPr>
            <a:xfrm>
              <a:off x="-361950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 userDrawn="1"/>
          </p:nvSpPr>
          <p:spPr bwMode="auto">
            <a:xfrm>
              <a:off x="-1038225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-1285875" y="6152418"/>
              <a:ext cx="1238250" cy="180975"/>
              <a:chOff x="-1285875" y="6152418"/>
              <a:chExt cx="1238250" cy="180975"/>
            </a:xfrm>
          </p:grpSpPr>
          <p:cxnSp>
            <p:nvCxnSpPr>
              <p:cNvPr id="61" name="Straight Arrow Connector 60"/>
              <p:cNvCxnSpPr/>
              <p:nvPr userDrawn="1"/>
            </p:nvCxnSpPr>
            <p:spPr>
              <a:xfrm>
                <a:off x="-361950" y="6242906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 userDrawn="1"/>
            </p:nvSpPr>
            <p:spPr bwMode="auto">
              <a:xfrm>
                <a:off x="-1285875" y="6152418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</p:grpSp>
      </p:grpSp>
      <p:grpSp>
        <p:nvGrpSpPr>
          <p:cNvPr id="69" name="Group 68"/>
          <p:cNvGrpSpPr/>
          <p:nvPr userDrawn="1"/>
        </p:nvGrpSpPr>
        <p:grpSpPr>
          <a:xfrm>
            <a:off x="9143004" y="671512"/>
            <a:ext cx="1293185" cy="5661880"/>
            <a:chOff x="9143004" y="671512"/>
            <a:chExt cx="1293184" cy="5661880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9190629" y="671512"/>
              <a:ext cx="740735" cy="180975"/>
              <a:chOff x="9190629" y="671512"/>
              <a:chExt cx="740735" cy="180975"/>
            </a:xfrm>
          </p:grpSpPr>
          <p:sp>
            <p:nvSpPr>
              <p:cNvPr id="82" name="TextBox 81"/>
              <p:cNvSpPr txBox="1"/>
              <p:nvPr userDrawn="1"/>
            </p:nvSpPr>
            <p:spPr bwMode="auto">
              <a:xfrm>
                <a:off x="9574176" y="671512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title </a:t>
                </a:r>
                <a:b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83" name="Straight Arrow Connector 82"/>
              <p:cNvCxnSpPr/>
              <p:nvPr userDrawn="1"/>
            </p:nvCxnSpPr>
            <p:spPr>
              <a:xfrm flipH="1">
                <a:off x="9190629" y="75247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 userDrawn="1"/>
          </p:nvGrpSpPr>
          <p:grpSpPr>
            <a:xfrm>
              <a:off x="9190629" y="992187"/>
              <a:ext cx="740735" cy="180975"/>
              <a:chOff x="9190629" y="992187"/>
              <a:chExt cx="740735" cy="180975"/>
            </a:xfrm>
          </p:grpSpPr>
          <p:sp>
            <p:nvSpPr>
              <p:cNvPr id="80" name="TextBox 79"/>
              <p:cNvSpPr txBox="1"/>
              <p:nvPr userDrawn="1"/>
            </p:nvSpPr>
            <p:spPr bwMode="auto">
              <a:xfrm>
                <a:off x="9574176" y="992187"/>
                <a:ext cx="357188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subtitle</a:t>
                </a:r>
                <a:b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</a:b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line</a:t>
                </a:r>
              </a:p>
            </p:txBody>
          </p:sp>
          <p:cxnSp>
            <p:nvCxnSpPr>
              <p:cNvPr id="81" name="Straight Arrow Connector 80"/>
              <p:cNvCxnSpPr/>
              <p:nvPr userDrawn="1"/>
            </p:nvCxnSpPr>
            <p:spPr>
              <a:xfrm flipH="1">
                <a:off x="9190629" y="1073150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 userDrawn="1"/>
          </p:nvGrpSpPr>
          <p:grpSpPr>
            <a:xfrm>
              <a:off x="9190629" y="1312862"/>
              <a:ext cx="997909" cy="180975"/>
              <a:chOff x="9190629" y="1312862"/>
              <a:chExt cx="997909" cy="180975"/>
            </a:xfrm>
          </p:grpSpPr>
          <p:sp>
            <p:nvSpPr>
              <p:cNvPr id="78" name="TextBox 77"/>
              <p:cNvSpPr txBox="1"/>
              <p:nvPr userDrawn="1"/>
            </p:nvSpPr>
            <p:spPr bwMode="auto">
              <a:xfrm>
                <a:off x="9574176" y="1312862"/>
                <a:ext cx="61436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top margin</a:t>
                </a:r>
              </a:p>
            </p:txBody>
          </p:sp>
          <p:cxnSp>
            <p:nvCxnSpPr>
              <p:cNvPr id="79" name="Straight Arrow Connector 78"/>
              <p:cNvCxnSpPr/>
              <p:nvPr userDrawn="1"/>
            </p:nvCxnSpPr>
            <p:spPr>
              <a:xfrm flipH="1">
                <a:off x="9190629" y="139382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 userDrawn="1"/>
          </p:nvCxnSpPr>
          <p:spPr>
            <a:xfrm flipH="1">
              <a:off x="9143004" y="3429000"/>
              <a:ext cx="361950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 userDrawn="1"/>
          </p:nvSpPr>
          <p:spPr bwMode="auto">
            <a:xfrm>
              <a:off x="9574176" y="3338513"/>
              <a:ext cx="61436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center</a:t>
              </a:r>
            </a:p>
          </p:txBody>
        </p:sp>
        <p:grpSp>
          <p:nvGrpSpPr>
            <p:cNvPr id="75" name="Group 74"/>
            <p:cNvGrpSpPr/>
            <p:nvPr userDrawn="1"/>
          </p:nvGrpSpPr>
          <p:grpSpPr>
            <a:xfrm>
              <a:off x="9190629" y="6152417"/>
              <a:ext cx="1245559" cy="180975"/>
              <a:chOff x="9190629" y="6152417"/>
              <a:chExt cx="1245559" cy="180975"/>
            </a:xfrm>
          </p:grpSpPr>
          <p:sp>
            <p:nvSpPr>
              <p:cNvPr id="76" name="TextBox 75"/>
              <p:cNvSpPr txBox="1"/>
              <p:nvPr userDrawn="1"/>
            </p:nvSpPr>
            <p:spPr bwMode="auto">
              <a:xfrm>
                <a:off x="9574176" y="6152417"/>
                <a:ext cx="862012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content bottom margin</a:t>
                </a:r>
              </a:p>
            </p:txBody>
          </p:sp>
          <p:cxnSp>
            <p:nvCxnSpPr>
              <p:cNvPr id="77" name="Straight Arrow Connector 76"/>
              <p:cNvCxnSpPr/>
              <p:nvPr userDrawn="1"/>
            </p:nvCxnSpPr>
            <p:spPr>
              <a:xfrm flipH="1">
                <a:off x="9190629" y="6242905"/>
                <a:ext cx="314325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 userDrawn="1"/>
        </p:nvGrpSpPr>
        <p:grpSpPr>
          <a:xfrm>
            <a:off x="100012" y="-540600"/>
            <a:ext cx="8956494" cy="504975"/>
            <a:chOff x="100012" y="-540599"/>
            <a:chExt cx="8956494" cy="504974"/>
          </a:xfrm>
        </p:grpSpPr>
        <p:cxnSp>
          <p:nvCxnSpPr>
            <p:cNvPr id="85" name="Straight Arrow Connector 84"/>
            <p:cNvCxnSpPr/>
            <p:nvPr userDrawn="1"/>
          </p:nvCxnSpPr>
          <p:spPr>
            <a:xfrm>
              <a:off x="453542" y="-292802"/>
              <a:ext cx="0" cy="257174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 userDrawn="1"/>
          </p:nvCxnSpPr>
          <p:spPr>
            <a:xfrm>
              <a:off x="8684687" y="-292802"/>
              <a:ext cx="0" cy="257173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 bwMode="auto">
            <a:xfrm>
              <a:off x="100012" y="-522212"/>
              <a:ext cx="7143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left </a:t>
              </a:r>
              <a:b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</a:b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margin</a:t>
              </a:r>
            </a:p>
          </p:txBody>
        </p:sp>
        <p:grpSp>
          <p:nvGrpSpPr>
            <p:cNvPr id="90" name="Group 89"/>
            <p:cNvGrpSpPr/>
            <p:nvPr userDrawn="1"/>
          </p:nvGrpSpPr>
          <p:grpSpPr>
            <a:xfrm>
              <a:off x="4205520" y="-510499"/>
              <a:ext cx="714375" cy="474874"/>
              <a:chOff x="4205520" y="-510499"/>
              <a:chExt cx="714375" cy="474874"/>
            </a:xfrm>
          </p:grpSpPr>
          <p:cxnSp>
            <p:nvCxnSpPr>
              <p:cNvPr id="92" name="Straight Arrow Connector 91"/>
              <p:cNvCxnSpPr/>
              <p:nvPr userDrawn="1"/>
            </p:nvCxnSpPr>
            <p:spPr>
              <a:xfrm>
                <a:off x="4567469" y="-292802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 userDrawn="1"/>
            </p:nvSpPr>
            <p:spPr bwMode="auto">
              <a:xfrm>
                <a:off x="4205520" y="-51049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center</a:t>
                </a:r>
              </a:p>
            </p:txBody>
          </p:sp>
        </p:grpSp>
        <p:sp>
          <p:nvSpPr>
            <p:cNvPr id="91" name="TextBox 90"/>
            <p:cNvSpPr txBox="1"/>
            <p:nvPr userDrawn="1"/>
          </p:nvSpPr>
          <p:spPr bwMode="auto">
            <a:xfrm>
              <a:off x="8342131" y="-540599"/>
              <a:ext cx="7143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right </a:t>
              </a:r>
            </a:p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margin</a:t>
              </a:r>
            </a:p>
          </p:txBody>
        </p:sp>
      </p:grpSp>
      <p:grpSp>
        <p:nvGrpSpPr>
          <p:cNvPr id="94" name="Group 93"/>
          <p:cNvGrpSpPr/>
          <p:nvPr userDrawn="1"/>
        </p:nvGrpSpPr>
        <p:grpSpPr>
          <a:xfrm>
            <a:off x="100012" y="6899952"/>
            <a:ext cx="8956494" cy="531215"/>
            <a:chOff x="100012" y="-872451"/>
            <a:chExt cx="8956494" cy="531214"/>
          </a:xfrm>
        </p:grpSpPr>
        <p:cxnSp>
          <p:nvCxnSpPr>
            <p:cNvPr id="95" name="Straight Arrow Connector 94"/>
            <p:cNvCxnSpPr/>
            <p:nvPr userDrawn="1"/>
          </p:nvCxnSpPr>
          <p:spPr>
            <a:xfrm flipV="1">
              <a:off x="453542" y="-872451"/>
              <a:ext cx="0" cy="257174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 userDrawn="1"/>
          </p:nvCxnSpPr>
          <p:spPr>
            <a:xfrm flipV="1">
              <a:off x="8684687" y="-872451"/>
              <a:ext cx="0" cy="257173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 bwMode="auto">
            <a:xfrm>
              <a:off x="100012" y="-522212"/>
              <a:ext cx="7143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left </a:t>
              </a:r>
              <a:b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</a:b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margin</a:t>
              </a:r>
            </a:p>
          </p:txBody>
        </p:sp>
        <p:grpSp>
          <p:nvGrpSpPr>
            <p:cNvPr id="98" name="Group 97"/>
            <p:cNvGrpSpPr/>
            <p:nvPr userDrawn="1"/>
          </p:nvGrpSpPr>
          <p:grpSpPr>
            <a:xfrm>
              <a:off x="4205520" y="-872451"/>
              <a:ext cx="714375" cy="409577"/>
              <a:chOff x="4205520" y="-872451"/>
              <a:chExt cx="714375" cy="409577"/>
            </a:xfrm>
          </p:grpSpPr>
          <p:cxnSp>
            <p:nvCxnSpPr>
              <p:cNvPr id="100" name="Straight Arrow Connector 99"/>
              <p:cNvCxnSpPr/>
              <p:nvPr userDrawn="1"/>
            </p:nvCxnSpPr>
            <p:spPr>
              <a:xfrm flipV="1">
                <a:off x="4567469" y="-872451"/>
                <a:ext cx="0" cy="257177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 userDrawn="1"/>
            </p:nvSpPr>
            <p:spPr bwMode="auto">
              <a:xfrm>
                <a:off x="4205520" y="-643849"/>
                <a:ext cx="7143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685983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j-lt"/>
                    <a:ea typeface="+mj-ea"/>
                    <a:cs typeface="Arial" pitchFamily="34" charset="0"/>
                  </a:rPr>
                  <a:t>center</a:t>
                </a:r>
              </a:p>
            </p:txBody>
          </p:sp>
        </p:grpSp>
        <p:sp>
          <p:nvSpPr>
            <p:cNvPr id="99" name="TextBox 98"/>
            <p:cNvSpPr txBox="1"/>
            <p:nvPr userDrawn="1"/>
          </p:nvSpPr>
          <p:spPr bwMode="auto">
            <a:xfrm>
              <a:off x="8342131" y="-540599"/>
              <a:ext cx="7143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right </a:t>
              </a:r>
            </a:p>
            <a:p>
              <a:pPr marL="0" marR="0" indent="0" algn="ctr" defTabSz="685983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rPr>
                <a:t>margin</a:t>
              </a: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319" y="866169"/>
            <a:ext cx="8242462" cy="422275"/>
          </a:xfrm>
          <a:prstGeom prst="rect">
            <a:avLst/>
          </a:prstGeom>
        </p:spPr>
        <p:txBody>
          <a:bodyPr/>
          <a:lstStyle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"/>
              </a:rPr>
              <a:t>Click to edit subtitle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507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Flieger für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35506"/>
            <a:ext cx="7772400" cy="105345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9" name="Picture 8" descr="Jep_Boeing_Horiz_Rev_LRG_Blu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6172200"/>
            <a:ext cx="2345717" cy="274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133600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900" b="0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1"/>
            <a:ext cx="4041775" cy="330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552" y="1722120"/>
            <a:ext cx="3663696" cy="365760"/>
          </a:xfrm>
        </p:spPr>
        <p:txBody>
          <a:bodyPr anchor="b"/>
          <a:lstStyle>
            <a:lvl1pPr algn="r">
              <a:defRPr sz="1800" b="0" cap="none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600200"/>
            <a:ext cx="4495800" cy="374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624" y="1456944"/>
            <a:ext cx="8229600" cy="490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2" descr="logo.jpg                                                       000804CE RED SONIA                      C1712AD9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6109312"/>
            <a:ext cx="2660239" cy="5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eader Image Flieger copy.jpg"/>
          <p:cNvPicPr>
            <a:picLocks noChangeAspect="1"/>
          </p:cNvPicPr>
          <p:nvPr userDrawn="1"/>
        </p:nvPicPr>
        <p:blipFill>
          <a:blip r:embed="rId14" cstate="print"/>
          <a:srcRect l="479"/>
          <a:stretch>
            <a:fillRect/>
          </a:stretch>
        </p:blipFill>
        <p:spPr>
          <a:xfrm flipH="1">
            <a:off x="0" y="0"/>
            <a:ext cx="9144000" cy="1060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8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Trade Gothic LT Std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ade Gothic LT Std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rade Gothic LT Std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rade Gothic LT St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3DC3-964D-4946-89B0-FAFD0F5B5E5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3153-3989-46B5-8858-10F7FB2B9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rand grid" hidden="1"/>
          <p:cNvGrpSpPr/>
          <p:nvPr userDrawn="1"/>
        </p:nvGrpSpPr>
        <p:grpSpPr>
          <a:xfrm>
            <a:off x="-3" y="0"/>
            <a:ext cx="9144011" cy="6858000"/>
            <a:chOff x="-3" y="0"/>
            <a:chExt cx="9144011" cy="6858000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-3" y="0"/>
              <a:ext cx="9144011" cy="6858000"/>
              <a:chOff x="-3" y="0"/>
              <a:chExt cx="9144011" cy="6858000"/>
            </a:xfrm>
          </p:grpSpPr>
          <p:grpSp>
            <p:nvGrpSpPr>
              <p:cNvPr id="20" name="Group 41"/>
              <p:cNvGrpSpPr/>
              <p:nvPr userDrawn="1"/>
            </p:nvGrpSpPr>
            <p:grpSpPr>
              <a:xfrm>
                <a:off x="3954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 userDrawn="1"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-3" y="456356"/>
                <a:ext cx="9144011" cy="5958732"/>
                <a:chOff x="-3" y="456356"/>
                <a:chExt cx="9144011" cy="5958732"/>
              </a:xfrm>
            </p:grpSpPr>
            <p:cxnSp>
              <p:nvCxnSpPr>
                <p:cNvPr id="22" name="Straight Connector 21"/>
                <p:cNvCxnSpPr/>
                <p:nvPr userDrawn="1"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Straight Connector 22"/>
                <p:cNvCxnSpPr/>
                <p:nvPr userDrawn="1"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Straight Connector 23"/>
                <p:cNvCxnSpPr/>
                <p:nvPr userDrawn="1"/>
              </p:nvCxnSpPr>
              <p:spPr>
                <a:xfrm>
                  <a:off x="471778" y="213699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Straight Connector 24"/>
                <p:cNvCxnSpPr/>
                <p:nvPr userDrawn="1"/>
              </p:nvCxnSpPr>
              <p:spPr>
                <a:xfrm>
                  <a:off x="471778" y="243245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471778" y="3288274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471778" y="358373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471778" y="4424269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471778" y="4719730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 userDrawn="1"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97C5EB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-3" y="2284726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380" y="3429000"/>
                  <a:ext cx="9143628" cy="7005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-3" y="4572000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38" name="Group 37"/>
                <p:cNvGrpSpPr/>
                <p:nvPr userDrawn="1"/>
              </p:nvGrpSpPr>
              <p:grpSpPr>
                <a:xfrm>
                  <a:off x="1001862" y="457200"/>
                  <a:ext cx="7135564" cy="5957888"/>
                  <a:chOff x="1001862" y="0"/>
                  <a:chExt cx="7135564" cy="68580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Straight Connector 20"/>
                  <p:cNvCxnSpPr/>
                  <p:nvPr/>
                </p:nvCxnSpPr>
                <p:spPr>
                  <a:xfrm>
                    <a:off x="1001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Straight Connector 15"/>
                  <p:cNvCxnSpPr/>
                  <p:nvPr/>
                </p:nvCxnSpPr>
                <p:spPr>
                  <a:xfrm>
                    <a:off x="1154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699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393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53387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55178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 userDrawn="1"/>
                </p:nvCxnSpPr>
                <p:spPr>
                  <a:xfrm>
                    <a:off x="309585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 userDrawn="1"/>
                </p:nvCxnSpPr>
                <p:spPr>
                  <a:xfrm>
                    <a:off x="3249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 userDrawn="1"/>
                </p:nvCxnSpPr>
                <p:spPr>
                  <a:xfrm>
                    <a:off x="3795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 userDrawn="1"/>
                </p:nvCxnSpPr>
                <p:spPr>
                  <a:xfrm>
                    <a:off x="3944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 userDrawn="1"/>
                </p:nvCxnSpPr>
                <p:spPr>
                  <a:xfrm>
                    <a:off x="4493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 userDrawn="1"/>
                </p:nvCxnSpPr>
                <p:spPr>
                  <a:xfrm>
                    <a:off x="4641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 userDrawn="1"/>
                </p:nvCxnSpPr>
                <p:spPr>
                  <a:xfrm>
                    <a:off x="5191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 userDrawn="1"/>
                </p:nvCxnSpPr>
                <p:spPr>
                  <a:xfrm>
                    <a:off x="813742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 userDrawn="1"/>
                </p:nvCxnSpPr>
                <p:spPr>
                  <a:xfrm>
                    <a:off x="5885138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 userDrawn="1"/>
                </p:nvCxnSpPr>
                <p:spPr>
                  <a:xfrm>
                    <a:off x="6043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 userDrawn="1"/>
                </p:nvCxnSpPr>
                <p:spPr>
                  <a:xfrm>
                    <a:off x="6589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 userDrawn="1"/>
                </p:nvCxnSpPr>
                <p:spPr>
                  <a:xfrm>
                    <a:off x="6738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 userDrawn="1"/>
                </p:nvCxnSpPr>
                <p:spPr>
                  <a:xfrm>
                    <a:off x="7287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Straight Connector 59"/>
                  <p:cNvCxnSpPr/>
                  <p:nvPr userDrawn="1"/>
                </p:nvCxnSpPr>
                <p:spPr>
                  <a:xfrm>
                    <a:off x="7435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Straight Connector 60"/>
                  <p:cNvCxnSpPr/>
                  <p:nvPr userDrawn="1"/>
                </p:nvCxnSpPr>
                <p:spPr>
                  <a:xfrm>
                    <a:off x="7985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9" name="Straight Connector 18"/>
            <p:cNvCxnSpPr/>
            <p:nvPr userDrawn="1"/>
          </p:nvCxnSpPr>
          <p:spPr>
            <a:xfrm flipH="1">
              <a:off x="6551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World Map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21966" r="13245" b="192"/>
          <a:stretch/>
        </p:blipFill>
        <p:spPr>
          <a:xfrm>
            <a:off x="-11431" y="1"/>
            <a:ext cx="9155431" cy="461772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3367405" y="4244403"/>
            <a:ext cx="5776595" cy="332359"/>
            <a:chOff x="3367405" y="4251900"/>
            <a:chExt cx="5776595" cy="332359"/>
          </a:xfrm>
        </p:grpSpPr>
        <p:sp>
          <p:nvSpPr>
            <p:cNvPr id="67" name="Parallelogram 66"/>
            <p:cNvSpPr/>
            <p:nvPr userDrawn="1"/>
          </p:nvSpPr>
          <p:spPr>
            <a:xfrm>
              <a:off x="6082584" y="4251900"/>
              <a:ext cx="1873510" cy="329184"/>
            </a:xfrm>
            <a:prstGeom prst="parallelogram">
              <a:avLst>
                <a:gd name="adj" fmla="val 73185"/>
              </a:avLst>
            </a:prstGeom>
            <a:solidFill>
              <a:schemeClr val="accent1">
                <a:alpha val="8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97C5EB"/>
                  </a:solidFill>
                </a:rPr>
                <a:t> </a:t>
              </a:r>
            </a:p>
          </p:txBody>
        </p:sp>
        <p:sp>
          <p:nvSpPr>
            <p:cNvPr id="68" name="Parallelogram 67"/>
            <p:cNvSpPr/>
            <p:nvPr userDrawn="1"/>
          </p:nvSpPr>
          <p:spPr>
            <a:xfrm>
              <a:off x="3367405" y="4251900"/>
              <a:ext cx="2956401" cy="329184"/>
            </a:xfrm>
            <a:prstGeom prst="parallelogram">
              <a:avLst>
                <a:gd name="adj" fmla="val 73185"/>
              </a:avLst>
            </a:prstGeom>
            <a:solidFill>
              <a:srgbClr val="0096DB">
                <a:alpha val="8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97C5EB"/>
                  </a:solidFill>
                </a:rPr>
                <a:t> </a:t>
              </a:r>
            </a:p>
          </p:txBody>
        </p:sp>
        <p:sp>
          <p:nvSpPr>
            <p:cNvPr id="69" name="Parallelogram 11"/>
            <p:cNvSpPr/>
            <p:nvPr userDrawn="1"/>
          </p:nvSpPr>
          <p:spPr>
            <a:xfrm>
              <a:off x="7832967" y="4251900"/>
              <a:ext cx="1311033" cy="332359"/>
            </a:xfrm>
            <a:custGeom>
              <a:avLst/>
              <a:gdLst>
                <a:gd name="connsiteX0" fmla="*/ 0 w 4684708"/>
                <a:gd name="connsiteY0" fmla="*/ 279384 h 279384"/>
                <a:gd name="connsiteX1" fmla="*/ 204467 w 4684708"/>
                <a:gd name="connsiteY1" fmla="*/ 0 h 279384"/>
                <a:gd name="connsiteX2" fmla="*/ 4684708 w 4684708"/>
                <a:gd name="connsiteY2" fmla="*/ 0 h 279384"/>
                <a:gd name="connsiteX3" fmla="*/ 4480241 w 4684708"/>
                <a:gd name="connsiteY3" fmla="*/ 279384 h 279384"/>
                <a:gd name="connsiteX4" fmla="*/ 0 w 4684708"/>
                <a:gd name="connsiteY4" fmla="*/ 279384 h 279384"/>
                <a:gd name="connsiteX0" fmla="*/ 0 w 4480241"/>
                <a:gd name="connsiteY0" fmla="*/ 279384 h 279384"/>
                <a:gd name="connsiteX1" fmla="*/ 204467 w 4480241"/>
                <a:gd name="connsiteY1" fmla="*/ 0 h 279384"/>
                <a:gd name="connsiteX2" fmla="*/ 4395783 w 4480241"/>
                <a:gd name="connsiteY2" fmla="*/ 0 h 279384"/>
                <a:gd name="connsiteX3" fmla="*/ 4480241 w 4480241"/>
                <a:gd name="connsiteY3" fmla="*/ 279384 h 279384"/>
                <a:gd name="connsiteX4" fmla="*/ 0 w 4480241"/>
                <a:gd name="connsiteY4" fmla="*/ 279384 h 279384"/>
                <a:gd name="connsiteX0" fmla="*/ 0 w 4407216"/>
                <a:gd name="connsiteY0" fmla="*/ 279384 h 279384"/>
                <a:gd name="connsiteX1" fmla="*/ 204467 w 4407216"/>
                <a:gd name="connsiteY1" fmla="*/ 0 h 279384"/>
                <a:gd name="connsiteX2" fmla="*/ 4395783 w 4407216"/>
                <a:gd name="connsiteY2" fmla="*/ 0 h 279384"/>
                <a:gd name="connsiteX3" fmla="*/ 4407216 w 4407216"/>
                <a:gd name="connsiteY3" fmla="*/ 279384 h 279384"/>
                <a:gd name="connsiteX4" fmla="*/ 0 w 4407216"/>
                <a:gd name="connsiteY4" fmla="*/ 279384 h 279384"/>
                <a:gd name="connsiteX0" fmla="*/ 0 w 4407216"/>
                <a:gd name="connsiteY0" fmla="*/ 279384 h 279384"/>
                <a:gd name="connsiteX1" fmla="*/ 204467 w 4407216"/>
                <a:gd name="connsiteY1" fmla="*/ 0 h 279384"/>
                <a:gd name="connsiteX2" fmla="*/ 4389433 w 4407216"/>
                <a:gd name="connsiteY2" fmla="*/ 0 h 279384"/>
                <a:gd name="connsiteX3" fmla="*/ 4407216 w 4407216"/>
                <a:gd name="connsiteY3" fmla="*/ 279384 h 279384"/>
                <a:gd name="connsiteX4" fmla="*/ 0 w 4407216"/>
                <a:gd name="connsiteY4" fmla="*/ 279384 h 279384"/>
                <a:gd name="connsiteX0" fmla="*/ 0 w 4407216"/>
                <a:gd name="connsiteY0" fmla="*/ 279384 h 279384"/>
                <a:gd name="connsiteX1" fmla="*/ 204467 w 4407216"/>
                <a:gd name="connsiteY1" fmla="*/ 0 h 279384"/>
                <a:gd name="connsiteX2" fmla="*/ 4405308 w 4407216"/>
                <a:gd name="connsiteY2" fmla="*/ 0 h 279384"/>
                <a:gd name="connsiteX3" fmla="*/ 4407216 w 4407216"/>
                <a:gd name="connsiteY3" fmla="*/ 279384 h 279384"/>
                <a:gd name="connsiteX4" fmla="*/ 0 w 4407216"/>
                <a:gd name="connsiteY4" fmla="*/ 279384 h 279384"/>
                <a:gd name="connsiteX0" fmla="*/ 0 w 4407216"/>
                <a:gd name="connsiteY0" fmla="*/ 282079 h 282079"/>
                <a:gd name="connsiteX1" fmla="*/ 738128 w 4407216"/>
                <a:gd name="connsiteY1" fmla="*/ 0 h 282079"/>
                <a:gd name="connsiteX2" fmla="*/ 4405308 w 4407216"/>
                <a:gd name="connsiteY2" fmla="*/ 2695 h 282079"/>
                <a:gd name="connsiteX3" fmla="*/ 4407216 w 4407216"/>
                <a:gd name="connsiteY3" fmla="*/ 282079 h 282079"/>
                <a:gd name="connsiteX4" fmla="*/ 0 w 4407216"/>
                <a:gd name="connsiteY4" fmla="*/ 282079 h 282079"/>
                <a:gd name="connsiteX0" fmla="*/ 0 w 4407216"/>
                <a:gd name="connsiteY0" fmla="*/ 282079 h 282079"/>
                <a:gd name="connsiteX1" fmla="*/ 805892 w 4407216"/>
                <a:gd name="connsiteY1" fmla="*/ 0 h 282079"/>
                <a:gd name="connsiteX2" fmla="*/ 4405308 w 4407216"/>
                <a:gd name="connsiteY2" fmla="*/ 2695 h 282079"/>
                <a:gd name="connsiteX3" fmla="*/ 4407216 w 4407216"/>
                <a:gd name="connsiteY3" fmla="*/ 282079 h 282079"/>
                <a:gd name="connsiteX4" fmla="*/ 0 w 4407216"/>
                <a:gd name="connsiteY4" fmla="*/ 282079 h 28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216" h="282079">
                  <a:moveTo>
                    <a:pt x="0" y="282079"/>
                  </a:moveTo>
                  <a:lnTo>
                    <a:pt x="805892" y="0"/>
                  </a:lnTo>
                  <a:lnTo>
                    <a:pt x="4405308" y="2695"/>
                  </a:lnTo>
                  <a:lnTo>
                    <a:pt x="4407216" y="282079"/>
                  </a:lnTo>
                  <a:lnTo>
                    <a:pt x="0" y="282079"/>
                  </a:lnTo>
                  <a:close/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97C5EB"/>
                </a:solidFill>
              </a:endParaRPr>
            </a:p>
          </p:txBody>
        </p:sp>
      </p:grpSp>
      <p:sp>
        <p:nvSpPr>
          <p:cNvPr id="66" name="Bottom Rectangle"/>
          <p:cNvSpPr/>
          <p:nvPr userDrawn="1"/>
        </p:nvSpPr>
        <p:spPr>
          <a:xfrm>
            <a:off x="0" y="4572001"/>
            <a:ext cx="9144000" cy="22860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97C5EB"/>
              </a:solidFill>
            </a:endParaRPr>
          </a:p>
        </p:txBody>
      </p:sp>
      <p:pic>
        <p:nvPicPr>
          <p:cNvPr id="70" name="Boeing Logo" descr="Boeing_white_large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" y="392152"/>
            <a:ext cx="1844891" cy="4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639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880">
          <p15:clr>
            <a:srgbClr val="F26B43"/>
          </p15:clr>
        </p15:guide>
        <p15:guide id="4294967295" orient="horz" pos="288">
          <p15:clr>
            <a:srgbClr val="F26B43"/>
          </p15:clr>
        </p15:guide>
        <p15:guide id="4294967295" orient="horz" pos="4032">
          <p15:clr>
            <a:srgbClr val="F26B43"/>
          </p15:clr>
        </p15:guide>
        <p15:guide id="4294967295" pos="288">
          <p15:clr>
            <a:srgbClr val="F26B43"/>
          </p15:clr>
        </p15:guide>
        <p15:guide id="4294967295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71800" y="6538913"/>
            <a:ext cx="3200400" cy="239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JEPPESEN PROPRIETARY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012825" y="2576513"/>
            <a:ext cx="18415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820738"/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3876D0"/>
                </a:solidFill>
              </a:rPr>
              <a:t>2006</a:t>
            </a:r>
          </a:p>
        </p:txBody>
      </p:sp>
      <p:pic>
        <p:nvPicPr>
          <p:cNvPr id="26629" name="Picture 6" descr="US High 8 Cover P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2995613"/>
            <a:ext cx="1120775" cy="188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772400" y="16764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4646EC"/>
                </a:solidFill>
                <a:cs typeface="Arial" pitchFamily="34" charset="0"/>
              </a:rPr>
              <a:t>1962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772400" y="2524125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4646EC"/>
                </a:solidFill>
                <a:cs typeface="Arial" pitchFamily="34" charset="0"/>
              </a:rPr>
              <a:t>1977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7772400" y="33528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4646EC"/>
                </a:solidFill>
                <a:cs typeface="Arial" pitchFamily="34" charset="0"/>
              </a:rPr>
              <a:t>2002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7772400" y="41910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4646EC"/>
                </a:solidFill>
                <a:cs typeface="Arial" pitchFamily="34" charset="0"/>
              </a:rPr>
              <a:t>2010</a:t>
            </a:r>
          </a:p>
        </p:txBody>
      </p:sp>
      <p:pic>
        <p:nvPicPr>
          <p:cNvPr id="26634" name="Picture 11" descr="1962 hi cropped 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988" y="1249363"/>
            <a:ext cx="59467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6" name="Picture 12" descr="1977 hi cropped 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49363"/>
            <a:ext cx="59467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7" name="Picture 13" descr="2002 hi cropped final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249363"/>
            <a:ext cx="594677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8" name="Picture 14" descr="New York Area 2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249363"/>
            <a:ext cx="59467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1676400" y="1219200"/>
            <a:ext cx="59436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20" name="Picture 16" descr="JIT Enrout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219200"/>
            <a:ext cx="5943600" cy="54895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7543800" y="5038725"/>
            <a:ext cx="158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4646EC"/>
                </a:solidFill>
                <a:cs typeface="Arial" pitchFamily="34" charset="0"/>
              </a:rPr>
              <a:t>  Digital </a:t>
            </a:r>
          </a:p>
        </p:txBody>
      </p:sp>
      <p:pic>
        <p:nvPicPr>
          <p:cNvPr id="175122" name="Picture 18" descr="JIT Enrout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219200"/>
            <a:ext cx="5943600" cy="5468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23" name="Picture 19" descr="JIT-Enrou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1219200"/>
            <a:ext cx="5943600" cy="548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itle 4"/>
          <p:cNvSpPr txBox="1">
            <a:spLocks/>
          </p:cNvSpPr>
          <p:nvPr/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2500" dirty="0" smtClean="0">
                <a:solidFill>
                  <a:srgbClr val="003468"/>
                </a:solidFill>
                <a:latin typeface="Verdana" pitchFamily="34" charset="0"/>
              </a:rPr>
              <a:t> </a:t>
            </a:r>
            <a:endParaRPr lang="en-US" sz="2500" dirty="0">
              <a:solidFill>
                <a:srgbClr val="003468"/>
              </a:solidFill>
              <a:latin typeface="Verdana" pitchFamily="34" charset="0"/>
            </a:endParaRPr>
          </a:p>
          <a:p>
            <a:pPr algn="r" eaLnBrk="0" hangingPunct="0">
              <a:defRPr/>
            </a:pPr>
            <a:r>
              <a:rPr lang="en-US" dirty="0" smtClean="0">
                <a:solidFill>
                  <a:srgbClr val="003468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003468"/>
                </a:solidFill>
                <a:latin typeface="Verdana" pitchFamily="34" charset="0"/>
              </a:rPr>
              <a:t>Digital Transformation </a:t>
            </a:r>
          </a:p>
          <a:p>
            <a:pPr eaLnBrk="0" hangingPunct="0">
              <a:defRPr/>
            </a:pPr>
            <a:endParaRPr lang="en-US" sz="3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  <p:bldP spid="175112" grpId="0"/>
      <p:bldP spid="175113" grpId="0"/>
      <p:bldP spid="175114" grpId="0"/>
      <p:bldP spid="175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998"/>
            <a:ext cx="2993033" cy="16806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736" y="3508847"/>
            <a:ext cx="2695755" cy="119859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800" b="1" dirty="0" err="1" smtClean="0">
                <a:solidFill>
                  <a:schemeClr val="accent1"/>
                </a:solidFill>
                <a:latin typeface="Arial"/>
              </a:rPr>
              <a:t>SmartNotes</a:t>
            </a:r>
            <a:endParaRPr lang="en-US" sz="1800" dirty="0" smtClean="0"/>
          </a:p>
          <a:p>
            <a:pPr marL="45256" lvl="1" indent="0">
              <a:buNone/>
            </a:pPr>
            <a:r>
              <a:rPr lang="en-US" sz="1800" dirty="0"/>
              <a:t>information pilots require when and where they need it. Analyzing chronological and geospatial data, it intelligently keeps pilots informed throughout their flight while minimizing interaction with their mobile EFB device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278" y="1141522"/>
            <a:ext cx="8242462" cy="422275"/>
          </a:xfrm>
        </p:spPr>
        <p:txBody>
          <a:bodyPr/>
          <a:lstStyle/>
          <a:p>
            <a:r>
              <a:rPr lang="en-US" dirty="0" smtClean="0"/>
              <a:t>New Enhancements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40" y="1695998"/>
            <a:ext cx="3025528" cy="168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75" y="1682318"/>
            <a:ext cx="2991625" cy="1680648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991640" y="3541751"/>
            <a:ext cx="2403102" cy="1329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0325" indent="-60325" algn="l" defTabSz="914400" rtl="0" eaLnBrk="1" fontAlgn="base" latinLnBrk="0" hangingPunct="1">
              <a:lnSpc>
                <a:spcPct val="95000"/>
              </a:lnSpc>
              <a:spcBef>
                <a:spcPts val="1485"/>
              </a:spcBef>
              <a:spcAft>
                <a:spcPct val="0"/>
              </a:spcAft>
              <a:buFont typeface="Arial" pitchFamily="34" charset="0"/>
              <a:buChar char=" "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231775" indent="-171450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01638" indent="-169863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25" indent="-60325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ts val="200"/>
              </a:spcAft>
              <a:buFont typeface="Arial" pitchFamily="34" charset="0"/>
              <a:buChar char=" "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 marL="803275" indent="-220663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582613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Tailored Enroute</a:t>
            </a:r>
          </a:p>
          <a:p>
            <a:pPr marL="45256" lvl="1" indent="0">
              <a:buNone/>
            </a:pPr>
            <a:r>
              <a:rPr lang="en-US" dirty="0"/>
              <a:t>Integrate company specific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85468" y="3481487"/>
            <a:ext cx="2831022" cy="1198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0325" indent="-60325" algn="l" defTabSz="914400" rtl="0" eaLnBrk="1" fontAlgn="base" latinLnBrk="0" hangingPunct="1">
              <a:lnSpc>
                <a:spcPct val="95000"/>
              </a:lnSpc>
              <a:spcBef>
                <a:spcPts val="1485"/>
              </a:spcBef>
              <a:spcAft>
                <a:spcPct val="0"/>
              </a:spcAft>
              <a:buFont typeface="Arial" pitchFamily="34" charset="0"/>
              <a:buChar char=" "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231775" indent="-171450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01638" indent="-169863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25" indent="-60325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ts val="200"/>
              </a:spcAft>
              <a:buFont typeface="Arial" pitchFamily="34" charset="0"/>
              <a:buChar char=" "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 marL="803275" indent="-220663" algn="l" rtl="0" eaLnBrk="1" fontAlgn="base" hangingPunct="1">
              <a:lnSpc>
                <a:spcPct val="95000"/>
              </a:lnSpc>
              <a:spcBef>
                <a:spcPts val="84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582613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Airport Moving </a:t>
            </a:r>
            <a:r>
              <a:rPr lang="en-US" dirty="0" smtClean="0"/>
              <a:t>Maps </a:t>
            </a:r>
            <a:r>
              <a:rPr lang="en-US" b="0" dirty="0" smtClean="0">
                <a:solidFill>
                  <a:schemeClr val="tx1"/>
                </a:solidFill>
              </a:rPr>
              <a:t>improves </a:t>
            </a:r>
            <a:r>
              <a:rPr lang="en-US" b="0" dirty="0">
                <a:solidFill>
                  <a:schemeClr val="tx1"/>
                </a:solidFill>
              </a:rPr>
              <a:t>pilot situational awareness at large or unfamiliar airports through </a:t>
            </a:r>
            <a:r>
              <a:rPr lang="en-US" b="0" dirty="0">
                <a:solidFill>
                  <a:schemeClr val="tx1"/>
                </a:solidFill>
              </a:rPr>
              <a:t>ownship depiction on dynamically rendered terminal charts to increase runways safety, particularly during times of high congestion or poor visibility conditions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83491" y="3864333"/>
            <a:ext cx="0" cy="1414359"/>
          </a:xfrm>
          <a:prstGeom prst="line">
            <a:avLst/>
          </a:prstGeom>
          <a:ln w="190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67058" y="3774189"/>
            <a:ext cx="0" cy="1414359"/>
          </a:xfrm>
          <a:prstGeom prst="line">
            <a:avLst/>
          </a:prstGeom>
          <a:ln w="190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London Dubai Symposium">
  <a:themeElements>
    <a:clrScheme name="Custom 2">
      <a:dk1>
        <a:srgbClr val="01000B"/>
      </a:dk1>
      <a:lt1>
        <a:sysClr val="window" lastClr="FFFFFF"/>
      </a:lt1>
      <a:dk2>
        <a:srgbClr val="003468"/>
      </a:dk2>
      <a:lt2>
        <a:srgbClr val="666666"/>
      </a:lt2>
      <a:accent1>
        <a:srgbClr val="4F81BD"/>
      </a:accent1>
      <a:accent2>
        <a:srgbClr val="566423"/>
      </a:accent2>
      <a:accent3>
        <a:srgbClr val="E6BB83"/>
      </a:accent3>
      <a:accent4>
        <a:srgbClr val="7C0040"/>
      </a:accent4>
      <a:accent5>
        <a:srgbClr val="363C74"/>
      </a:accent5>
      <a:accent6>
        <a:srgbClr val="D18316"/>
      </a:accent6>
      <a:hlink>
        <a:srgbClr val="003468"/>
      </a:hlink>
      <a:folHlink>
        <a:srgbClr val="3660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97C5EB"/>
      </a:lt1>
      <a:dk2>
        <a:srgbClr val="0739A6"/>
      </a:dk2>
      <a:lt2>
        <a:srgbClr val="A5ACB0"/>
      </a:lt2>
      <a:accent1>
        <a:srgbClr val="0039A6"/>
      </a:accent1>
      <a:accent2>
        <a:srgbClr val="97C5EB"/>
      </a:accent2>
      <a:accent3>
        <a:srgbClr val="0096DB"/>
      </a:accent3>
      <a:accent4>
        <a:srgbClr val="032044"/>
      </a:accent4>
      <a:accent5>
        <a:srgbClr val="888888"/>
      </a:accent5>
      <a:accent6>
        <a:srgbClr val="989898"/>
      </a:accent6>
      <a:hlink>
        <a:srgbClr val="1396DB"/>
      </a:hlink>
      <a:folHlink>
        <a:srgbClr val="A5AC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Jeppesen">
      <a:dk1>
        <a:srgbClr val="01000B"/>
      </a:dk1>
      <a:lt1>
        <a:sysClr val="window" lastClr="FFFFFF"/>
      </a:lt1>
      <a:dk2>
        <a:srgbClr val="003468"/>
      </a:dk2>
      <a:lt2>
        <a:srgbClr val="666666"/>
      </a:lt2>
      <a:accent1>
        <a:srgbClr val="4F81BD"/>
      </a:accent1>
      <a:accent2>
        <a:srgbClr val="566423"/>
      </a:accent2>
      <a:accent3>
        <a:srgbClr val="E6BB83"/>
      </a:accent3>
      <a:accent4>
        <a:srgbClr val="7C0040"/>
      </a:accent4>
      <a:accent5>
        <a:srgbClr val="363C74"/>
      </a:accent5>
      <a:accent6>
        <a:srgbClr val="D18316"/>
      </a:accent6>
      <a:hlink>
        <a:srgbClr val="005DAA"/>
      </a:hlink>
      <a:folHlink>
        <a:srgbClr val="7C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Jeppesen Connect Template</Template>
  <TotalTime>8464</TotalTime>
  <Words>92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Trade Gothic LT Std Light</vt:lpstr>
      <vt:lpstr>Arial</vt:lpstr>
      <vt:lpstr>Calibri</vt:lpstr>
      <vt:lpstr>Verdana</vt:lpstr>
      <vt:lpstr>Wingdings</vt:lpstr>
      <vt:lpstr>Template London Dubai Symposium</vt:lpstr>
      <vt:lpstr>Custom Design</vt:lpstr>
      <vt:lpstr>2_Custom Design</vt:lpstr>
      <vt:lpstr>PowerPoint Presentation</vt:lpstr>
      <vt:lpstr>PowerPoint Presentation</vt:lpstr>
    </vt:vector>
  </TitlesOfParts>
  <Company>Jeppesen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sandra.reichel</dc:creator>
  <cp:lastModifiedBy>Cay Roth</cp:lastModifiedBy>
  <cp:revision>400</cp:revision>
  <dcterms:created xsi:type="dcterms:W3CDTF">2010-09-14T13:11:06Z</dcterms:created>
  <dcterms:modified xsi:type="dcterms:W3CDTF">2018-03-25T18:09:49Z</dcterms:modified>
</cp:coreProperties>
</file>